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9" r:id="rId12"/>
    <p:sldId id="270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109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2D1ED2-DAFC-2F0E-8CDD-05A3F9ECD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6A9D2A-CFDF-4A5D-BC79-A5A0C7F5E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7320B9C-B21B-AC27-0E5D-BA4C43087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9D859-B08F-4FA7-9BCA-7B78C22654C4}" type="datetimeFigureOut">
              <a:rPr lang="pt-BR" smtClean="0"/>
              <a:t>22/11/2022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B308EDD-5E84-7D77-FC3E-886B1FCCD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27A9DE7-2095-E416-C5D4-204AED6A7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60A29-E102-4F1E-8590-5BC55D1DC9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143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E34211-A15D-6A6C-ED8F-59A5D1045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552705A-291F-5607-9DCD-E2CA3E36B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491ED1-D2B1-FD5A-53FA-BB921536E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9D859-B08F-4FA7-9BCA-7B78C22654C4}" type="datetimeFigureOut">
              <a:rPr lang="pt-BR" smtClean="0"/>
              <a:t>22/11/2022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837A41-215C-E9B0-5A2C-413591555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27C4C4-5CBA-1701-5653-ACD2CB092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60A29-E102-4F1E-8590-5BC55D1DC9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386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DB24D4F-D1B4-55A4-729F-0F6BDD5769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EDAA118-B5DD-A674-9912-87E43A7B1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766A89-F41A-E352-A174-F789B9B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9D859-B08F-4FA7-9BCA-7B78C22654C4}" type="datetimeFigureOut">
              <a:rPr lang="pt-BR" smtClean="0"/>
              <a:t>22/11/2022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903D14-B949-672B-63C8-06B059E94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A3D1B8-8470-4C3C-0C75-8AE580D4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60A29-E102-4F1E-8590-5BC55D1DC9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5886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F9FD57-F622-666C-5A8D-C63ECE32E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ABBC38-1CCE-992D-7D3E-EA2702456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78746E-5E4C-CDA4-1091-95BCD72E7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9D859-B08F-4FA7-9BCA-7B78C22654C4}" type="datetimeFigureOut">
              <a:rPr lang="pt-BR" smtClean="0"/>
              <a:t>22/11/2022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C0AEA0A-B963-2E10-8568-A5193D735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DAC4FA-E6E0-BFC8-190A-176BDA3CA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60A29-E102-4F1E-8590-5BC55D1DC9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6979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E7A4DE-2DCC-82CA-4921-D8C8521A8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84C47C-D19A-8D40-C6B2-8758BE621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7C8BD80-D035-B780-29EC-69C6B6FCE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9D859-B08F-4FA7-9BCA-7B78C22654C4}" type="datetimeFigureOut">
              <a:rPr lang="pt-BR" smtClean="0"/>
              <a:t>22/11/2022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7FD242-65B7-F8C1-4516-0F21E2CE8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C8809D-6E24-9C49-D9DA-21B5F2AE1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60A29-E102-4F1E-8590-5BC55D1DC9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8368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9E89EC-9E0F-AD0E-D24D-C8BDE242D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C88DBB4-92E4-572C-49E5-EEC1AC1ADB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5CAA2D5-B07B-F3E8-C518-8189C7B2E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B009C1D-2E44-7ADE-95B6-2D74BFFD1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9D859-B08F-4FA7-9BCA-7B78C22654C4}" type="datetimeFigureOut">
              <a:rPr lang="pt-BR" smtClean="0"/>
              <a:t>22/11/2022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5D92D06-BAEC-9576-BF1D-216539694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BF5039B-D77A-8071-4FCD-7150EF678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60A29-E102-4F1E-8590-5BC55D1DC9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8976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9EA80C-1F37-52ED-1BC3-1FE5C3552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53487BF-4422-673B-D849-8F7823CDD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0F08C82-0716-E850-EAA4-AF7BA2EF0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A4F3669-4740-ADD6-BC5E-7890C4BC78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18EF644-8124-1D1A-8993-8075F0E73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DB05390-FC52-9E8B-0425-308ECCC72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9D859-B08F-4FA7-9BCA-7B78C22654C4}" type="datetimeFigureOut">
              <a:rPr lang="pt-BR" smtClean="0"/>
              <a:t>22/11/2022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EFCC8D2-39F0-1535-FE10-F3927026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6F3569D-E699-F2AD-1FFF-DFDC16588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60A29-E102-4F1E-8590-5BC55D1DC9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1070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ECB645-DC44-6779-0FD3-32F9B7F2C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6F516B5-B1AD-BE99-4F7B-B566A3995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9D859-B08F-4FA7-9BCA-7B78C22654C4}" type="datetimeFigureOut">
              <a:rPr lang="pt-BR" smtClean="0"/>
              <a:t>22/11/2022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B0E9DBE-52E8-56C6-141C-C5A74F32B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1594918-B247-3178-2812-270A6884C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60A29-E102-4F1E-8590-5BC55D1DC9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235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4897EFC-8A80-27ED-DAA2-7AA372BB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9D859-B08F-4FA7-9BCA-7B78C22654C4}" type="datetimeFigureOut">
              <a:rPr lang="pt-BR" smtClean="0"/>
              <a:t>22/11/2022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D72CFC2-CC99-ECA3-4DF6-A5EED7B25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C12F555-2922-3863-EFBF-BFEFF18DC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60A29-E102-4F1E-8590-5BC55D1DC9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4879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2B9E77-4A3C-696B-7B6A-2D71C968A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E18092-EBF3-FAB1-B3B5-0F7C11435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588BD62-3840-5A02-CF1E-91E741109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E3576F0-1467-92E3-BE44-4A674ACE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9D859-B08F-4FA7-9BCA-7B78C22654C4}" type="datetimeFigureOut">
              <a:rPr lang="pt-BR" smtClean="0"/>
              <a:t>22/11/2022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56A98D4-8204-9707-85BA-5F51E2D5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10164EC-DCA6-5553-9EC9-8274EDEF3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60A29-E102-4F1E-8590-5BC55D1DC9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8063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C310A9-3812-AF09-C8EF-3653F79A5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8D43DEB-773E-2FA9-6B20-88F732B0B5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75B7799-14D3-68F2-1F91-4DD4A347C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5504191-E984-E976-B899-0555B1C25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9D859-B08F-4FA7-9BCA-7B78C22654C4}" type="datetimeFigureOut">
              <a:rPr lang="pt-BR" smtClean="0"/>
              <a:t>22/11/2022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A22AC76-1B61-D15E-CD36-ACD2075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B34BF26-8DD0-5DB1-79AD-64086CAF7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60A29-E102-4F1E-8590-5BC55D1DC9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3859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2709DED-EFCA-9B37-A192-CC8CCFF03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D47D572-308A-E011-EEFC-3FD45FA08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94CFD14-8AAC-0BE3-770A-EC87BCBA8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9D859-B08F-4FA7-9BCA-7B78C22654C4}" type="datetimeFigureOut">
              <a:rPr lang="pt-BR" smtClean="0"/>
              <a:t>22/11/2022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82AB8F-EE51-45B5-2ABA-EDDA50823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5C4929B-778D-5FD0-C6D6-FF07614E4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60A29-E102-4F1E-8590-5BC55D1DC9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266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5.jp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 /><Relationship Id="rId2" Type="http://schemas.openxmlformats.org/officeDocument/2006/relationships/image" Target="../media/image17.jp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jp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Vista aérea de cidade com ponte e água ao fundo&#10;&#10;Descrição gerada automaticamente">
            <a:extLst>
              <a:ext uri="{FF2B5EF4-FFF2-40B4-BE49-F238E27FC236}">
                <a16:creationId xmlns:a16="http://schemas.microsoft.com/office/drawing/2014/main" id="{42DB9C38-3765-BF0D-E576-802A68076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4719" r="20614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CA71C24-0572-BCE2-67C8-110DD80E4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 MONTE</a:t>
            </a:r>
          </a:p>
        </p:txBody>
      </p:sp>
    </p:spTree>
    <p:extLst>
      <p:ext uri="{BB962C8B-B14F-4D97-AF65-F5344CB8AC3E}">
        <p14:creationId xmlns:p14="http://schemas.microsoft.com/office/powerpoint/2010/main" val="2299403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A71C24-0572-BCE2-67C8-110DD80E4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386" y="-1"/>
            <a:ext cx="3822189" cy="849088"/>
          </a:xfrm>
        </p:spPr>
        <p:txBody>
          <a:bodyPr>
            <a:norm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DADOS</a:t>
            </a: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A8A125-1785-FBE1-BEEB-A5CA9158A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556"/>
            <a:ext cx="6936385" cy="3445982"/>
          </a:xfrm>
          <a:prstGeom prst="rect">
            <a:avLst/>
          </a:prstGeo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387402F-7520-35A4-0CA6-64E984052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6387" y="849087"/>
            <a:ext cx="5252563" cy="6008914"/>
          </a:xfrm>
        </p:spPr>
        <p:txBody>
          <a:bodyPr>
            <a:norm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Área: 5700 há.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Quantidade de Módulos Fotovoltaicos: 10 milhões.</a:t>
            </a:r>
          </a:p>
          <a:p>
            <a:r>
              <a:rPr lang="pt-BR" sz="1600" dirty="0">
                <a:solidFill>
                  <a:srgbClr val="000000"/>
                </a:solidFill>
                <a:latin typeface="Noto Sans" panose="020B0502040504020204" pitchFamily="34" charset="0"/>
              </a:rPr>
              <a:t>O projeto foi construído em quatro fases: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1° Fase: 65 MW.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2° Fase: 680 MW.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3° Fase: 1000 MW.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4° Fase: 500 MW.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Geração de Total de Energia: 2.245 MW.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Com meta de produzir cerca de 17% da energia elétrica produzida na Índia.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Está localizado em uma região de temperaturas altas e muita incidência solar.</a:t>
            </a:r>
          </a:p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3E0CCDD-A711-3F17-690E-55B06F98617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590"/>
            <a:ext cx="6936388" cy="302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0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A71C24-0572-BCE2-67C8-110DD80E4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390" y="115054"/>
            <a:ext cx="5460476" cy="989901"/>
          </a:xfrm>
        </p:spPr>
        <p:txBody>
          <a:bodyPr>
            <a:normAutofit fontScale="90000"/>
          </a:bodyPr>
          <a:lstStyle/>
          <a:p>
            <a:r>
              <a:rPr lang="pt-BR" sz="3100" dirty="0">
                <a:latin typeface="Arial" panose="020B0604020202020204" pitchFamily="34" charset="0"/>
                <a:cs typeface="Arial" panose="020B0604020202020204" pitchFamily="34" charset="0"/>
              </a:rPr>
              <a:t>Empreiteiros</a:t>
            </a:r>
            <a:r>
              <a:rPr lang="pt-BR" dirty="0"/>
              <a:t> </a:t>
            </a:r>
            <a:r>
              <a:rPr lang="pt-BR" sz="3100" dirty="0">
                <a:latin typeface="Arial" panose="020B0604020202020204" pitchFamily="34" charset="0"/>
                <a:cs typeface="Arial" panose="020B0604020202020204" pitchFamily="34" charset="0"/>
              </a:rPr>
              <a:t>envolvidos</a:t>
            </a:r>
            <a:br>
              <a:rPr lang="pt-BR" dirty="0"/>
            </a:b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387402F-7520-35A4-0CA6-64E984052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3341" y="1220009"/>
            <a:ext cx="5255610" cy="5393084"/>
          </a:xfrm>
        </p:spPr>
        <p:txBody>
          <a:bodyPr>
            <a:norm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Rays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Power Experts foi a empreiteira de engenharia, para o desenvolvimento da capacidade de 140MW na fase dois do parque solar.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Vikram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Solar foi a contratada para uma usina de energia solar de 130MW na fase dois.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Larsen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Toubro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garantiu o contrato para construir uma usina de energia solar de 100MW na fase três da SB Energy em fevereiro de 2018.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Ecoppia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assinou um contrato com a SB Energy para instalar 2.000 equipamentos robóticos de limpeza de painéis solares.</a:t>
            </a:r>
          </a:p>
          <a:p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Meghraj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Capital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Advisors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Private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RangSutra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Urmul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Marusthali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Bunkar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Vikas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Samiti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forneceram assistência técnica durante o desenvolvimento do projeto.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AE312AA-5A68-7E97-9BD8-B7FBAE42D4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1" b="7957"/>
          <a:stretch/>
        </p:blipFill>
        <p:spPr>
          <a:xfrm>
            <a:off x="-3050" y="0"/>
            <a:ext cx="6336632" cy="344159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93AA356-FE4A-46D8-9E7E-7BB682ABA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1" b="5553"/>
          <a:stretch/>
        </p:blipFill>
        <p:spPr>
          <a:xfrm>
            <a:off x="0" y="3555470"/>
            <a:ext cx="6336632" cy="342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4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A71C24-0572-BCE2-67C8-110DD80E4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395" y="248546"/>
            <a:ext cx="4222396" cy="1030566"/>
          </a:xfrm>
        </p:spPr>
        <p:txBody>
          <a:bodyPr>
            <a:norm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CURIOSIDADES</a:t>
            </a: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387402F-7520-35A4-0CA6-64E984052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75" y="1279112"/>
            <a:ext cx="5306401" cy="563124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O complexo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Bhadla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Solar Park é a maior instalação de energia solar do mundo.</a:t>
            </a:r>
          </a:p>
          <a:p>
            <a:pPr>
              <a:lnSpc>
                <a:spcPct val="100000"/>
              </a:lnSpc>
            </a:pP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Rajasthan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tem a maior irradiação solar de 5,72 kWh/m²/dia, tornando-o um local perfeito para o desenvolvimento de parques solares. </a:t>
            </a:r>
          </a:p>
          <a:p>
            <a:pPr>
              <a:lnSpc>
                <a:spcPct val="100000"/>
              </a:lnSpc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O país também tem a vantagem do potencial máximo de energia solar de 142 GW no país, com vastas terras estéreis não utilizadas e acessíveis.</a:t>
            </a:r>
          </a:p>
          <a:p>
            <a:pPr>
              <a:lnSpc>
                <a:spcPct val="100000"/>
              </a:lnSpc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br>
              <a:rPr lang="pt-BR" sz="1100" dirty="0"/>
            </a:br>
            <a:br>
              <a:rPr lang="pt-BR" sz="1100" dirty="0"/>
            </a:b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35BFA90-0BBA-E48B-F621-A11EF599D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" y="0"/>
            <a:ext cx="5661336" cy="325631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671CA9B-DC8E-43E9-80BE-26BBB73BC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3" y="3433400"/>
            <a:ext cx="5707133" cy="34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4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A71C24-0572-BCE2-67C8-110DD80E4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391" y="0"/>
            <a:ext cx="3722216" cy="1147665"/>
          </a:xfrm>
        </p:spPr>
        <p:txBody>
          <a:bodyPr>
            <a:norm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INFORMAÇÕES</a:t>
            </a:r>
          </a:p>
        </p:txBody>
      </p:sp>
      <p:pic>
        <p:nvPicPr>
          <p:cNvPr id="9" name="Imagem 8" descr="Vista aérea de uma ponte e água ao fundo&#10;&#10;Descrição gerada automaticamente com confiança média">
            <a:extLst>
              <a:ext uri="{FF2B5EF4-FFF2-40B4-BE49-F238E27FC236}">
                <a16:creationId xmlns:a16="http://schemas.microsoft.com/office/drawing/2014/main" id="{22078569-6792-3141-E643-58DAE4DFD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39" r="20674" b="-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387402F-7520-35A4-0CA6-64E984052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1819" y="1029920"/>
            <a:ext cx="5255608" cy="5150498"/>
          </a:xfrm>
        </p:spPr>
        <p:txBody>
          <a:bodyPr>
            <a:norm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Investidor: Norte Energia S.A.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Investimento: 19,6 Bilhões de reais.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Atualmente ultrapassa: 30 Bilhões de reais.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Tempo de Concessão: 35 anos, a partir de agosto de 2010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Início da operação: 2016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Localização: Rio Xingu, Bacia do rio Amazonas, Região Sudoeste do Estado do Pará – Brasil.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Municípios da Área de Influência Direta (AID): Altamira, Anapu, Brasil Novo, Senador José Porfírio e Vitória do Xingu.</a:t>
            </a:r>
          </a:p>
          <a:p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85333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A71C24-0572-BCE2-67C8-110DD80E4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386" y="-1"/>
            <a:ext cx="3822189" cy="849088"/>
          </a:xfrm>
        </p:spPr>
        <p:txBody>
          <a:bodyPr>
            <a:norm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DADOS</a:t>
            </a: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A8A125-1785-FBE1-BEEB-A5CA9158A8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48" r="11315" b="-1"/>
          <a:stretch/>
        </p:blipFill>
        <p:spPr>
          <a:xfrm>
            <a:off x="-2" y="0"/>
            <a:ext cx="6936390" cy="3328660"/>
          </a:xfrm>
          <a:prstGeom prst="rect">
            <a:avLst/>
          </a:prstGeo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387402F-7520-35A4-0CA6-64E984052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6387" y="849087"/>
            <a:ext cx="5252563" cy="6008914"/>
          </a:xfrm>
        </p:spPr>
        <p:txBody>
          <a:bodyPr>
            <a:normAutofit/>
          </a:bodyPr>
          <a:lstStyle/>
          <a:p>
            <a:r>
              <a:rPr lang="pt-BR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Casa de Força Principal - Belo Monte</a:t>
            </a:r>
            <a:endParaRPr lang="pt-BR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 Unidades Geradoras com turbinas tipo Francis. Capacidade instalada: 11.000 MW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Até dezembro de 2017, a montagem eletromecânica dos equipamentos atingiu a marca de 80,71 mil toneladas </a:t>
            </a:r>
          </a:p>
          <a:p>
            <a:pPr marL="0" indent="0">
              <a:buNone/>
            </a:pPr>
            <a:endParaRPr lang="pt-BR" sz="1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Casa de Força Complementar - Pimental</a:t>
            </a:r>
            <a:endParaRPr lang="pt-BR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 Unidades Geradoras com turbinas tipo Bulbo. Capacidade instalada: 233,1 MW. 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16,23 mil toneladas de equipamentos</a:t>
            </a:r>
          </a:p>
          <a:p>
            <a:pPr marL="0" indent="0">
              <a:buNone/>
            </a:pPr>
            <a:endParaRPr lang="pt-BR" sz="14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3E0CCDD-A711-3F17-690E-55B06F98617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8660"/>
            <a:ext cx="6936388" cy="352934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C027D05-2115-6925-1870-2A82DD359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292" y="5452399"/>
            <a:ext cx="2424751" cy="136226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898AC2F-187C-1711-3620-E05CC97E4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292" y="2454348"/>
            <a:ext cx="2286606" cy="162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0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A71C24-0572-BCE2-67C8-110DD80E4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391" y="0"/>
            <a:ext cx="3833076" cy="1295724"/>
          </a:xfrm>
        </p:spPr>
        <p:txBody>
          <a:bodyPr>
            <a:norm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CAPACIDADE DE GERAÇÃO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100C4A1-1982-77A3-85FC-B39E89E75A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73" r="17231" b="2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387402F-7520-35A4-0CA6-64E984052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9441" y="1222224"/>
            <a:ext cx="5252559" cy="4805255"/>
          </a:xfrm>
        </p:spPr>
        <p:txBody>
          <a:bodyPr>
            <a:normAutofit/>
          </a:bodyPr>
          <a:lstStyle/>
          <a:p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Energia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Geração de energia: 11.233,1 MW e média de 4.571 MW.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Vertedouro com 18 comportas com capacidade de escoamento de 62.000 m³/s</a:t>
            </a:r>
          </a:p>
          <a:p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Reservatórios: 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Reservatório do Xingu (Principal): 359 km2 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Reservatório Intermediário: 119 km2]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Área total: 478 km2 </a:t>
            </a:r>
          </a:p>
          <a:p>
            <a:r>
              <a:rPr lang="pt-B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área alagada passou de 1500 km² do projeto original para 503 km².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75957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A71C24-0572-BCE2-67C8-110DD80E4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390" y="0"/>
            <a:ext cx="4950810" cy="989901"/>
          </a:xfrm>
        </p:spPr>
        <p:txBody>
          <a:bodyPr>
            <a:norm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MATERIAIS E MÃO DE OBRA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387402F-7520-35A4-0CA6-64E984052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6390" y="1104955"/>
            <a:ext cx="5255610" cy="5393084"/>
          </a:xfrm>
        </p:spPr>
        <p:txBody>
          <a:bodyPr>
            <a:norm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2019: </a:t>
            </a:r>
            <a:r>
              <a:rPr lang="pt-BR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3,389,008 milhões de m³ de concreto.</a:t>
            </a:r>
          </a:p>
          <a:p>
            <a:r>
              <a:rPr lang="pt-BR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835.330 m³ serão em Concreto Compacto com Rolo (CCR).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2.553.678 m³ de Concreto Convencional Vibrado (CCV).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Segundo a norte energia, a partir de 2014 será lançado 100.000m³ cada mês.</a:t>
            </a:r>
          </a:p>
          <a:p>
            <a:r>
              <a:rPr lang="pt-BR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Segundo a Votorantim, foi fornecido mais de 1 milhão de toneladas de cimento.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160 mil toneladas de aço .</a:t>
            </a:r>
          </a:p>
          <a:p>
            <a:r>
              <a:rPr lang="pt-BR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60 milhões de m³ de aterro.</a:t>
            </a:r>
          </a:p>
          <a:p>
            <a:r>
              <a:rPr lang="pt-BR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180 milhões de m³ de escavações.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Mais de 40 mil trabalhadores.</a:t>
            </a:r>
          </a:p>
          <a:p>
            <a:endParaRPr lang="pt-BR" sz="1400" dirty="0"/>
          </a:p>
        </p:txBody>
      </p:sp>
      <p:pic>
        <p:nvPicPr>
          <p:cNvPr id="3" name="Imagem 2" descr="Vista aérea de uma montanha&#10;&#10;Descrição gerada automaticamente">
            <a:extLst>
              <a:ext uri="{FF2B5EF4-FFF2-40B4-BE49-F238E27FC236}">
                <a16:creationId xmlns:a16="http://schemas.microsoft.com/office/drawing/2014/main" id="{5AE312AA-5A68-7E97-9BD8-B7FBAE42D4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74" r="24904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9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A71C24-0572-BCE2-67C8-110DD80E4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588" y="0"/>
            <a:ext cx="4142017" cy="861470"/>
          </a:xfrm>
        </p:spPr>
        <p:txBody>
          <a:bodyPr>
            <a:norm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POLEMICA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387402F-7520-35A4-0CA6-64E984052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8622" y="861470"/>
            <a:ext cx="5249570" cy="5622221"/>
          </a:xfrm>
        </p:spPr>
        <p:txBody>
          <a:bodyPr>
            <a:normAutofit/>
          </a:bodyPr>
          <a:lstStyle/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Caos Social</a:t>
            </a:r>
          </a:p>
          <a:p>
            <a:pPr algn="just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20 mil pessoas terão de sair de suas casas.</a:t>
            </a:r>
          </a:p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Desmatamento</a:t>
            </a:r>
          </a:p>
          <a:p>
            <a:pPr algn="just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O lago da usina receberá água drenada de outras regiões do rio Xingu para que haja volume suficiente no reservatório. Essa água chegará por meio de um canal com 130 m de espessura e 20 km de extensão</a:t>
            </a:r>
          </a:p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Índios afetados</a:t>
            </a:r>
          </a:p>
          <a:p>
            <a:pPr algn="just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Com o canal drenando água, a área do Xingu próxima ao lago terá sua vazão reduzida. São 100 km de rio que, segundo especialistas, podem até secar. Isso pode destruir o modo de vida dos índios que habitam a região e vivem da pesca.</a:t>
            </a:r>
          </a:p>
          <a:p>
            <a:pPr algn="just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100 km do rio Xingu terão a vazão reduzida</a:t>
            </a:r>
          </a:p>
          <a:p>
            <a:pPr algn="just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952 índios serão afetados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591A0838-0399-CB60-9C67-01A1A6F86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3522651" cy="423609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7A18CF1-7181-C3F7-8413-DDAAD13BC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669" y="0"/>
            <a:ext cx="3459936" cy="42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3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A71C24-0572-BCE2-67C8-110DD80E4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830" y="0"/>
            <a:ext cx="4222396" cy="1030566"/>
          </a:xfrm>
        </p:spPr>
        <p:txBody>
          <a:bodyPr>
            <a:norm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CURIOSIDADES</a:t>
            </a: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387402F-7520-35A4-0CA6-64E984052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2830" y="1203768"/>
            <a:ext cx="5306401" cy="563124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O lago que alimentará as turbinas de Belo Monte vai ocupar uma área equivalente a 90 mil campos de futebol.</a:t>
            </a:r>
            <a:endParaRPr lang="pt-BR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pt-B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 três milhões de metros cúbicos de concreto </a:t>
            </a:r>
          </a:p>
          <a:p>
            <a:pPr>
              <a:lnSpc>
                <a:spcPct val="100000"/>
              </a:lnSpc>
            </a:pPr>
            <a:r>
              <a:rPr lang="pt-B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37 estádios do Maracanã </a:t>
            </a:r>
          </a:p>
          <a:p>
            <a:pPr>
              <a:lnSpc>
                <a:spcPct val="100000"/>
              </a:lnSpc>
            </a:pPr>
            <a:r>
              <a:rPr lang="pt-B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160 mil toneladas de aço </a:t>
            </a:r>
          </a:p>
          <a:p>
            <a:pPr>
              <a:lnSpc>
                <a:spcPct val="100000"/>
              </a:lnSpc>
            </a:pPr>
            <a:r>
              <a:rPr lang="pt-B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22 torres Eiffel.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Para a construção do canal, serão removidos 100 milhões de m3 de floresta, que encheriam 40 mil piscinas olímpicas.</a:t>
            </a:r>
          </a:p>
          <a:p>
            <a:pPr>
              <a:lnSpc>
                <a:spcPct val="100000"/>
              </a:lnSpc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Período de seca gera em torno de 3% da sua capacidade total.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pt-BR" sz="1100" dirty="0"/>
            </a:br>
            <a:br>
              <a:rPr lang="pt-BR" sz="1100" dirty="0"/>
            </a:b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10C4430-CB47-B90F-C1DD-20863DCDB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3442779"/>
            <a:ext cx="5122832" cy="341522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35BFA90-0BBA-E48B-F621-A11EF599D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991"/>
            <a:ext cx="5122832" cy="362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4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2DB9C38-3765-BF0D-E576-802A68076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colorTemperature colorTemp="5605"/>
                    </a14:imgEffect>
                    <a14:imgEffect>
                      <a14:saturation sat="126000"/>
                    </a14:imgEffect>
                    <a14:imgEffect>
                      <a14:brightnessContrast bright="-16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09281"/>
            <a:ext cx="12192000" cy="8076562"/>
          </a:xfrm>
          <a:prstGeom prst="rect">
            <a:avLst/>
          </a:prstGeom>
          <a:effectLst>
            <a:reflection blurRad="254000" endPos="18000" dist="50800" dir="5400000" sy="-100000" algn="bl" rotWithShape="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CA71C24-0572-BCE2-67C8-110DD80E4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BHADLA SOLAR PARK</a:t>
            </a:r>
          </a:p>
        </p:txBody>
      </p:sp>
    </p:spTree>
    <p:extLst>
      <p:ext uri="{BB962C8B-B14F-4D97-AF65-F5344CB8AC3E}">
        <p14:creationId xmlns:p14="http://schemas.microsoft.com/office/powerpoint/2010/main" val="119014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A71C24-0572-BCE2-67C8-110DD80E4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391" y="0"/>
            <a:ext cx="3722216" cy="1147665"/>
          </a:xfrm>
        </p:spPr>
        <p:txBody>
          <a:bodyPr>
            <a:norm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INFORMAÇÕES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2078569-6792-3141-E643-58DAE4DFD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9843"/>
            <a:ext cx="6936390" cy="5260219"/>
          </a:xfrm>
          <a:prstGeom prst="rect">
            <a:avLst/>
          </a:prstGeo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387402F-7520-35A4-0CA6-64E984052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1819" y="1029920"/>
            <a:ext cx="5255608" cy="5150498"/>
          </a:xfrm>
        </p:spPr>
        <p:txBody>
          <a:bodyPr>
            <a:norm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Investidor: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National Thermal Power Corporation (NTPC) e a Solar Energy Corporation of India (SECI) 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Investimento: US$1,4. Cerca de 7,5 Bilhões de reais.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Tempo de Concessão: 25 anos.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Tempo de Construção: 2015 – 2020.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Localização: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Bhadla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Jodhpur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, Rajastão – Índia.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Empresas responsáveis pela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contrução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Rajasthan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Solar Park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Saurya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Urja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Adani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Renewable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Energy Park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Rajasthan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06677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868</Words>
  <Application>Microsoft Office PowerPoint</Application>
  <PresentationFormat>Widescreen</PresentationFormat>
  <Paragraphs>90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3" baseType="lpstr">
      <vt:lpstr>Tema do Office</vt:lpstr>
      <vt:lpstr>BELO MONTE</vt:lpstr>
      <vt:lpstr>INFORMAÇÕES</vt:lpstr>
      <vt:lpstr>DADOS</vt:lpstr>
      <vt:lpstr>CAPACIDADE DE GERAÇÃO</vt:lpstr>
      <vt:lpstr>MATERIAIS E MÃO DE OBRA</vt:lpstr>
      <vt:lpstr>POLEMICA</vt:lpstr>
      <vt:lpstr>CURIOSIDADES</vt:lpstr>
      <vt:lpstr>BHADLA SOLAR PARK</vt:lpstr>
      <vt:lpstr>INFORMAÇÕES</vt:lpstr>
      <vt:lpstr>DADOS</vt:lpstr>
      <vt:lpstr>Empreiteiros envolvidos </vt:lpstr>
      <vt:lpstr>CURIOSIDADES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BELO MONTE</dc:title>
  <dc:creator>Wallace Matheus</dc:creator>
  <cp:lastModifiedBy>Brenda Cerqueira</cp:lastModifiedBy>
  <cp:revision>9</cp:revision>
  <dcterms:created xsi:type="dcterms:W3CDTF">2022-11-20T08:52:08Z</dcterms:created>
  <dcterms:modified xsi:type="dcterms:W3CDTF">2022-11-22T22:24:12Z</dcterms:modified>
</cp:coreProperties>
</file>